
<file path=[Content_Types].xml><?xml version="1.0" encoding="utf-8"?>
<Types xmlns="http://schemas.openxmlformats.org/package/2006/content-types">
  <Default Extension="gif" ContentType="image/gif"/>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indent="0" algn="l" defTabSz="914400" rtl="0" eaLnBrk="1" latinLnBrk="1" hangingPunct="1">
      <a:lnSpc>
        <a:spcPct val="100000"/>
      </a:lnSpc>
      <a:defRPr lang="en-US" sz="1800" b="0" i="0" u="none" strike="noStrike" kern="1200" smtClean="0">
        <a:solidFill>
          <a:schemeClr val="tx1"/>
        </a:solidFill>
        <a:latin typeface="+mn-lt"/>
        <a:ea typeface="+mn-ea"/>
        <a:cs typeface="+mn-cs"/>
      </a:defRPr>
    </a:lvl1pPr>
    <a:lvl2pPr marL="457200" lvl="1" indent="0" algn="l" defTabSz="914400" rtl="0" eaLnBrk="1" latinLnBrk="1" hangingPunct="1">
      <a:lnSpc>
        <a:spcPct val="100000"/>
      </a:lnSpc>
      <a:defRPr lang="en-US" sz="1800" b="0" i="0" u="none" strike="noStrike" kern="1200" smtClean="0">
        <a:solidFill>
          <a:schemeClr val="tx1"/>
        </a:solidFill>
        <a:latin typeface="+mn-lt"/>
        <a:ea typeface="+mn-ea"/>
        <a:cs typeface="+mn-cs"/>
      </a:defRPr>
    </a:lvl2pPr>
    <a:lvl3pPr marL="914400" lvl="2" indent="0" algn="l" defTabSz="914400" rtl="0" eaLnBrk="1" latinLnBrk="1" hangingPunct="1">
      <a:lnSpc>
        <a:spcPct val="100000"/>
      </a:lnSpc>
      <a:defRPr lang="en-US" sz="1800" b="0" i="0" u="none" strike="noStrike" kern="1200" smtClean="0">
        <a:solidFill>
          <a:schemeClr val="tx1"/>
        </a:solidFill>
        <a:latin typeface="+mn-lt"/>
        <a:ea typeface="+mn-ea"/>
        <a:cs typeface="+mn-cs"/>
      </a:defRPr>
    </a:lvl3pPr>
    <a:lvl4pPr marL="1371600" lvl="3" indent="0" algn="l" defTabSz="914400" rtl="0" eaLnBrk="1" latinLnBrk="1" hangingPunct="1">
      <a:lnSpc>
        <a:spcPct val="100000"/>
      </a:lnSpc>
      <a:defRPr lang="en-US" sz="1800" b="0" i="0" u="none" strike="noStrike" kern="1200" smtClean="0">
        <a:solidFill>
          <a:schemeClr val="tx1"/>
        </a:solidFill>
        <a:latin typeface="+mn-lt"/>
        <a:ea typeface="+mn-ea"/>
        <a:cs typeface="+mn-cs"/>
      </a:defRPr>
    </a:lvl4pPr>
    <a:lvl5pPr marL="1828800" lvl="4" indent="0" algn="l" defTabSz="914400" rtl="0" eaLnBrk="1" latinLnBrk="1" hangingPunct="1">
      <a:lnSpc>
        <a:spcPct val="100000"/>
      </a:lnSpc>
      <a:defRPr lang="en-US" sz="1800" b="0" i="0" u="none" strike="noStrike" kern="1200" smtClean="0">
        <a:solidFill>
          <a:schemeClr val="tx1"/>
        </a:solidFill>
        <a:latin typeface="+mn-lt"/>
        <a:ea typeface="+mn-ea"/>
        <a:cs typeface="+mn-cs"/>
      </a:defRPr>
    </a:lvl5pPr>
    <a:lvl6pPr marL="2286000" lvl="5" indent="0" algn="l" defTabSz="914400" rtl="0" eaLnBrk="1" latinLnBrk="1" hangingPunct="1">
      <a:lnSpc>
        <a:spcPct val="100000"/>
      </a:lnSpc>
      <a:defRPr lang="en-US" sz="1800" b="0" i="0" u="none" strike="noStrike" kern="1200" smtClean="0">
        <a:solidFill>
          <a:schemeClr val="tx1"/>
        </a:solidFill>
        <a:latin typeface="+mn-lt"/>
        <a:ea typeface="+mn-ea"/>
        <a:cs typeface="+mn-cs"/>
      </a:defRPr>
    </a:lvl6pPr>
    <a:lvl7pPr marL="2743200" lvl="6" indent="0" algn="l" defTabSz="914400" rtl="0" eaLnBrk="1" latinLnBrk="1" hangingPunct="1">
      <a:lnSpc>
        <a:spcPct val="100000"/>
      </a:lnSpc>
      <a:defRPr lang="en-US" sz="1800" b="0" i="0" u="none" strike="noStrike" kern="1200" smtClean="0">
        <a:solidFill>
          <a:schemeClr val="tx1"/>
        </a:solidFill>
        <a:latin typeface="+mn-lt"/>
        <a:ea typeface="+mn-ea"/>
        <a:cs typeface="+mn-cs"/>
      </a:defRPr>
    </a:lvl7pPr>
    <a:lvl8pPr marL="3200400" lvl="7" indent="0" algn="l" defTabSz="914400" rtl="0" eaLnBrk="1" latinLnBrk="1" hangingPunct="1">
      <a:lnSpc>
        <a:spcPct val="100000"/>
      </a:lnSpc>
      <a:defRPr lang="en-US" sz="1800" b="0" i="0" u="none" strike="noStrike" kern="1200" smtClean="0">
        <a:solidFill>
          <a:schemeClr val="tx1"/>
        </a:solidFill>
        <a:latin typeface="+mn-lt"/>
        <a:ea typeface="+mn-ea"/>
        <a:cs typeface="+mn-cs"/>
      </a:defRPr>
    </a:lvl8pPr>
    <a:lvl9pPr marL="3657600" lvl="8" indent="0" algn="l" defTabSz="914400" rtl="0" eaLnBrk="1" latinLnBrk="1" hangingPunct="1">
      <a:lnSpc>
        <a:spcPct val="100000"/>
      </a:lnSpc>
      <a:defRPr lang="en-US" sz="1800" b="0" i="0" u="none" strike="noStrike" kern="1200" smtClean="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7" autoAdjust="0"/>
    <p:restoredTop sz="94616" autoAdjust="0"/>
  </p:normalViewPr>
  <p:slideViewPr>
    <p:cSldViewPr snapToGrid="0">
      <p:cViewPr varScale="1">
        <p:scale>
          <a:sx n="84" d="100"/>
          <a:sy n="84" d="100"/>
        </p:scale>
        <p:origin x="51" y="47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 Id="rId5" Type="http://schemas.openxmlformats.org/officeDocument/2006/relationships/hyperlink" Target="https://www.goodfreephotos.com/united-states/tennessee/nashville/skyline-and-cityscape-of-nashville.jpg.php"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hyperlink" Target="https://pxhere.com/en/photo/865919" TargetMode="External"/><Relationship Id="rId3" Type="http://schemas.openxmlformats.org/officeDocument/2006/relationships/hyperlink" Target="https://www.flickr.com/photos/captainkimo/14976570061/" TargetMode="External"/><Relationship Id="rId7" Type="http://schemas.openxmlformats.org/officeDocument/2006/relationships/hyperlink" Target="https://www.goodfreephotos.com/Free-Stock-Photos/mountains-and-hills-landscape-at-great-smoky-mountains-national-park-tennessee.jpg.php" TargetMode="External"/><Relationship Id="rId12" Type="http://schemas.openxmlformats.org/officeDocument/2006/relationships/image" Target="../media/image14.jpg!d"/><Relationship Id="rId17" Type="http://schemas.openxmlformats.org/officeDocument/2006/relationships/hyperlink" Target="https://global-geography.org/af/Geography/America/United_States/Pictures/New_York_2/Coney_Island_-_Boardwalk_1" TargetMode="External"/><Relationship Id="rId2" Type="http://schemas.openxmlformats.org/officeDocument/2006/relationships/image" Target="../media/image9.jpg"/><Relationship Id="rId16"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1.jpg"/><Relationship Id="rId11" Type="http://schemas.openxmlformats.org/officeDocument/2006/relationships/hyperlink" Target="https://www.flickr.com/photos/28992197@N00/1343443074" TargetMode="External"/><Relationship Id="rId5" Type="http://schemas.openxmlformats.org/officeDocument/2006/relationships/hyperlink" Target="https://commons.wikimedia.org/wiki/File:Times_Square,_New_York_City_(HDR).jpg" TargetMode="External"/><Relationship Id="rId15" Type="http://schemas.openxmlformats.org/officeDocument/2006/relationships/hyperlink" Target="https://www.wallpaperflare.com/search?wallpaper=NBA&amp;page=4" TargetMode="External"/><Relationship Id="rId10"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hyperlink" Target="https://www.pexels.com/photo/disney-world-1036859/" TargetMode="External"/><Relationship Id="rId1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hyperlink" Target="https://pngimg.com/download/29451" TargetMode="External"/><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424333" y="2425711"/>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096000" y="3976834"/>
            <a:ext cx="4809839" cy="573515"/>
          </a:xfrm>
        </p:spPr>
        <p:txBody>
          <a:bodyPr/>
          <a:lstStyle/>
          <a:p>
            <a:r>
              <a:rPr lang="en-US" dirty="0"/>
              <a:t>ROAD TRIP</a:t>
            </a:r>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6876097" y="4550349"/>
            <a:ext cx="3249643" cy="379110"/>
          </a:xfrm>
        </p:spPr>
        <p:txBody>
          <a:bodyPr/>
          <a:lstStyle/>
          <a:p>
            <a:r>
              <a:rPr lang="en-US" dirty="0"/>
              <a:t>Spring Break Travel</a:t>
            </a:r>
          </a:p>
          <a:p>
            <a:r>
              <a:rPr lang="en-US" dirty="0"/>
              <a:t>Project 3 </a:t>
            </a:r>
          </a:p>
          <a:p>
            <a:r>
              <a:rPr lang="en-US" dirty="0"/>
              <a:t>Robyn, Jennifer, Traci, Brittany</a:t>
            </a:r>
          </a:p>
          <a:p>
            <a:endParaRPr lang="en-US" dirty="0"/>
          </a:p>
        </p:txBody>
      </p:sp>
    </p:spTree>
    <p:extLst>
      <p:ext uri="{BB962C8B-B14F-4D97-AF65-F5344CB8AC3E}">
        <p14:creationId xmlns:p14="http://schemas.microsoft.com/office/powerpoint/2010/main" val="104493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285566"/>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1991591" y="1051598"/>
            <a:ext cx="2722422" cy="591127"/>
          </a:xfrm>
        </p:spPr>
        <p:txBody>
          <a:bodyPr/>
          <a:lstStyle/>
          <a:p>
            <a:r>
              <a:rPr lang="en-US" dirty="0"/>
              <a:t>JOURNEY</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952585" y="701201"/>
            <a:ext cx="1039006" cy="368878"/>
          </a:xfrm>
        </p:spPr>
        <p:txBody>
          <a:bodyPr/>
          <a:lstStyle/>
          <a:p>
            <a:r>
              <a:rPr lang="en-US" dirty="0"/>
              <a:t>the</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2742883" y="132130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 name="TextBox 1">
            <a:extLst>
              <a:ext uri="{FF2B5EF4-FFF2-40B4-BE49-F238E27FC236}">
                <a16:creationId xmlns:a16="http://schemas.microsoft.com/office/drawing/2014/main" id="{B91D4224-340A-BEDF-88AF-91AE4671651F}"/>
              </a:ext>
            </a:extLst>
          </p:cNvPr>
          <p:cNvSpPr txBox="1"/>
          <p:nvPr/>
        </p:nvSpPr>
        <p:spPr>
          <a:xfrm>
            <a:off x="602671" y="2215372"/>
            <a:ext cx="10972801" cy="3970318"/>
          </a:xfrm>
          <a:prstGeom prst="rect">
            <a:avLst/>
          </a:prstGeom>
          <a:noFill/>
        </p:spPr>
        <p:txBody>
          <a:bodyPr wrap="square" rtlCol="0">
            <a:spAutoFit/>
          </a:bodyPr>
          <a:lstStyle/>
          <a:p>
            <a:r>
              <a:rPr lang="en-US" dirty="0">
                <a:solidFill>
                  <a:schemeClr val="bg1"/>
                </a:solidFill>
              </a:rPr>
              <a:t>Imagine you and a group of your friends are planning a road trip for spring break, or to celebrate passing Data Analytics Boot Camp; however, Covid is still very much on the top of everyone’s mind with new cases and strains popping up all over the country.</a:t>
            </a:r>
          </a:p>
          <a:p>
            <a:endParaRPr lang="en-US" dirty="0">
              <a:solidFill>
                <a:schemeClr val="bg1"/>
              </a:solidFill>
            </a:endParaRPr>
          </a:p>
          <a:p>
            <a:r>
              <a:rPr lang="en-US" dirty="0">
                <a:solidFill>
                  <a:schemeClr val="bg1"/>
                </a:solidFill>
              </a:rPr>
              <a:t>To be safe as well as to be able to enjoy your vacation, you want to avoid heavily populated area with high case numbers for Covid.</a:t>
            </a:r>
          </a:p>
          <a:p>
            <a:endParaRPr lang="en-US" dirty="0">
              <a:solidFill>
                <a:schemeClr val="bg1"/>
              </a:solidFill>
            </a:endParaRPr>
          </a:p>
          <a:p>
            <a:r>
              <a:rPr lang="en-US" dirty="0">
                <a:solidFill>
                  <a:schemeClr val="bg1"/>
                </a:solidFill>
              </a:rPr>
              <a:t>For this project, we chose 3 states that are popular during the spring break travel season, which usually begins late March and into early April. The 3 states that we chose to look at while planning our girl’s trip is:</a:t>
            </a:r>
          </a:p>
          <a:p>
            <a:r>
              <a:rPr lang="en-US" dirty="0">
                <a:solidFill>
                  <a:schemeClr val="bg1"/>
                </a:solidFill>
              </a:rPr>
              <a:t>Florida</a:t>
            </a:r>
          </a:p>
          <a:p>
            <a:r>
              <a:rPr lang="en-US" dirty="0">
                <a:solidFill>
                  <a:schemeClr val="bg1"/>
                </a:solidFill>
              </a:rPr>
              <a:t>New York </a:t>
            </a:r>
          </a:p>
          <a:p>
            <a:r>
              <a:rPr lang="en-US" dirty="0">
                <a:solidFill>
                  <a:schemeClr val="bg1"/>
                </a:solidFill>
              </a:rPr>
              <a:t>Tennessee</a:t>
            </a:r>
          </a:p>
          <a:p>
            <a:endParaRPr lang="en-US" dirty="0">
              <a:solidFill>
                <a:schemeClr val="bg1"/>
              </a:solidFill>
            </a:endParaRPr>
          </a:p>
          <a:p>
            <a:r>
              <a:rPr lang="en-US" dirty="0">
                <a:solidFill>
                  <a:schemeClr val="bg1"/>
                </a:solidFill>
              </a:rPr>
              <a:t>What we will show is the data used from 2020-2023, covid cases in those states and what areas to avoid. </a:t>
            </a:r>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639067" y="5766800"/>
            <a:ext cx="4721634" cy="676186"/>
          </a:xfrm>
        </p:spPr>
        <p:txBody>
          <a:bodyPr/>
          <a:lstStyle/>
          <a:p>
            <a:r>
              <a:rPr lang="en-US" dirty="0"/>
              <a:t>The most three popular states to travel during Spring Break 2020-2023</a:t>
            </a:r>
          </a:p>
        </p:txBody>
      </p:sp>
      <p:sp>
        <p:nvSpPr>
          <p:cNvPr id="2" name="TextBox 1">
            <a:extLst>
              <a:ext uri="{FF2B5EF4-FFF2-40B4-BE49-F238E27FC236}">
                <a16:creationId xmlns:a16="http://schemas.microsoft.com/office/drawing/2014/main" id="{13703635-24CE-C37D-4D3A-215D6E715789}"/>
              </a:ext>
            </a:extLst>
          </p:cNvPr>
          <p:cNvSpPr txBox="1"/>
          <p:nvPr/>
        </p:nvSpPr>
        <p:spPr>
          <a:xfrm>
            <a:off x="1728206" y="4703177"/>
            <a:ext cx="1013988" cy="369332"/>
          </a:xfrm>
          <a:prstGeom prst="rect">
            <a:avLst/>
          </a:prstGeom>
          <a:noFill/>
        </p:spPr>
        <p:txBody>
          <a:bodyPr wrap="square" rtlCol="0">
            <a:spAutoFit/>
          </a:bodyPr>
          <a:lstStyle/>
          <a:p>
            <a:pPr algn="ctr"/>
            <a:r>
              <a:rPr lang="en-US" dirty="0"/>
              <a:t>Florida</a:t>
            </a:r>
          </a:p>
        </p:txBody>
      </p:sp>
      <p:sp>
        <p:nvSpPr>
          <p:cNvPr id="3" name="TextBox 2">
            <a:extLst>
              <a:ext uri="{FF2B5EF4-FFF2-40B4-BE49-F238E27FC236}">
                <a16:creationId xmlns:a16="http://schemas.microsoft.com/office/drawing/2014/main" id="{B7C5DB98-FFC1-61FA-1DF1-AA69E64B1249}"/>
              </a:ext>
            </a:extLst>
          </p:cNvPr>
          <p:cNvSpPr txBox="1"/>
          <p:nvPr/>
        </p:nvSpPr>
        <p:spPr>
          <a:xfrm>
            <a:off x="5538157" y="4703177"/>
            <a:ext cx="2372008" cy="369332"/>
          </a:xfrm>
          <a:prstGeom prst="rect">
            <a:avLst/>
          </a:prstGeom>
          <a:noFill/>
        </p:spPr>
        <p:txBody>
          <a:bodyPr wrap="square" rtlCol="0">
            <a:spAutoFit/>
          </a:bodyPr>
          <a:lstStyle/>
          <a:p>
            <a:r>
              <a:rPr lang="en-US" dirty="0"/>
              <a:t>New York</a:t>
            </a:r>
          </a:p>
        </p:txBody>
      </p:sp>
      <p:sp>
        <p:nvSpPr>
          <p:cNvPr id="4" name="TextBox 3">
            <a:extLst>
              <a:ext uri="{FF2B5EF4-FFF2-40B4-BE49-F238E27FC236}">
                <a16:creationId xmlns:a16="http://schemas.microsoft.com/office/drawing/2014/main" id="{4381C4DF-2C16-95DA-A6EA-EF7D8BECC945}"/>
              </a:ext>
            </a:extLst>
          </p:cNvPr>
          <p:cNvSpPr txBox="1"/>
          <p:nvPr/>
        </p:nvSpPr>
        <p:spPr>
          <a:xfrm>
            <a:off x="9362209" y="4669848"/>
            <a:ext cx="1343919" cy="369332"/>
          </a:xfrm>
          <a:prstGeom prst="rect">
            <a:avLst/>
          </a:prstGeom>
          <a:noFill/>
        </p:spPr>
        <p:txBody>
          <a:bodyPr wrap="square" rtlCol="0">
            <a:spAutoFit/>
          </a:bodyPr>
          <a:lstStyle/>
          <a:p>
            <a:r>
              <a:rPr lang="en-US" dirty="0"/>
              <a:t>Tennessee </a:t>
            </a:r>
          </a:p>
        </p:txBody>
      </p:sp>
      <p:sp>
        <p:nvSpPr>
          <p:cNvPr id="6" name="Picture Placeholder 5">
            <a:extLst>
              <a:ext uri="{FF2B5EF4-FFF2-40B4-BE49-F238E27FC236}">
                <a16:creationId xmlns:a16="http://schemas.microsoft.com/office/drawing/2014/main" id="{8F2BF66D-E378-BB5A-7E8F-C9465B8A338A}"/>
              </a:ext>
            </a:extLst>
          </p:cNvPr>
          <p:cNvSpPr>
            <a:spLocks noGrp="1"/>
          </p:cNvSpPr>
          <p:nvPr>
            <p:ph type="pic" sz="quarter" idx="10"/>
          </p:nvPr>
        </p:nvSpPr>
        <p:spPr/>
        <p:txBody>
          <a:bodyPr/>
          <a:lstStyle/>
          <a:p>
            <a:endParaRPr lang="en-US"/>
          </a:p>
        </p:txBody>
      </p:sp>
      <p:pic>
        <p:nvPicPr>
          <p:cNvPr id="1026" name="Picture 2" descr="Florida - United States Department of State">
            <a:extLst>
              <a:ext uri="{FF2B5EF4-FFF2-40B4-BE49-F238E27FC236}">
                <a16:creationId xmlns:a16="http://schemas.microsoft.com/office/drawing/2014/main" id="{DFAF5D6E-1E68-B1E0-8909-BC5DDE2EA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015" y="942975"/>
            <a:ext cx="3004280" cy="3730778"/>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7">
            <a:extLst>
              <a:ext uri="{FF2B5EF4-FFF2-40B4-BE49-F238E27FC236}">
                <a16:creationId xmlns:a16="http://schemas.microsoft.com/office/drawing/2014/main" id="{D5E60BD6-5EDD-D677-D5ED-85AA17C2CE5B}"/>
              </a:ext>
            </a:extLst>
          </p:cNvPr>
          <p:cNvSpPr>
            <a:spLocks noGrp="1"/>
          </p:cNvSpPr>
          <p:nvPr>
            <p:ph type="pic" sz="quarter" idx="15"/>
          </p:nvPr>
        </p:nvSpPr>
        <p:spPr/>
        <p:txBody>
          <a:bodyPr/>
          <a:lstStyle/>
          <a:p>
            <a:endParaRPr lang="en-US"/>
          </a:p>
        </p:txBody>
      </p:sp>
      <p:pic>
        <p:nvPicPr>
          <p:cNvPr id="1028" name="Picture 4" descr="New York, NY">
            <a:extLst>
              <a:ext uri="{FF2B5EF4-FFF2-40B4-BE49-F238E27FC236}">
                <a16:creationId xmlns:a16="http://schemas.microsoft.com/office/drawing/2014/main" id="{444BC2B3-1E02-7051-7009-6E3D9472D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390" y="876490"/>
            <a:ext cx="3078206" cy="37972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5E1C9D0-5A06-A7F6-45E4-D825B0BCFF27}"/>
              </a:ext>
            </a:extLst>
          </p:cNvPr>
          <p:cNvPicPr>
            <a:picLocks noGrp="1" noChangeAspect="1" noChangeArrowheads="1"/>
          </p:cNvPicPr>
          <p:nvPr>
            <p:ph type="pic" sz="quarter" idx="16"/>
          </p:nvPr>
        </p:nvPicPr>
        <p:blipFill>
          <a:blip r:embed="rId4">
            <a:extLst>
              <a:ext uri="{837473B0-CC2E-450A-ABE3-18F120FF3D39}">
                <a1611:picAttrSrcUrl xmlns:a1611="http://schemas.microsoft.com/office/drawing/2016/11/main" r:id="rId5"/>
              </a:ext>
            </a:extLst>
          </a:blip>
          <a:srcRect l="27872" r="27872"/>
          <a:stretch/>
        </p:blipFill>
        <p:spPr bwMode="auto">
          <a:xfrm>
            <a:off x="8493630" y="872585"/>
            <a:ext cx="2927350" cy="37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92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3BBEA8E6-65FB-4BE9-BA5A-B4685D77645C}"/>
              </a:ext>
            </a:extLst>
          </p:cNvPr>
          <p:cNvSpPr>
            <a:spLocks noGrp="1"/>
          </p:cNvSpPr>
          <p:nvPr>
            <p:ph type="title"/>
          </p:nvPr>
        </p:nvSpPr>
        <p:spPr>
          <a:xfrm>
            <a:off x="0" y="365125"/>
            <a:ext cx="11337925" cy="930275"/>
          </a:xfrm>
        </p:spPr>
        <p:txBody>
          <a:bodyPr/>
          <a:lstStyle/>
          <a:p>
            <a:r>
              <a:rPr lang="en-US" dirty="0"/>
              <a:t>Slide title 7</a:t>
            </a:r>
          </a:p>
        </p:txBody>
      </p:sp>
      <p:pic>
        <p:nvPicPr>
          <p:cNvPr id="17" name="Picture Placeholder 16">
            <a:extLst>
              <a:ext uri="{FF2B5EF4-FFF2-40B4-BE49-F238E27FC236}">
                <a16:creationId xmlns:a16="http://schemas.microsoft.com/office/drawing/2014/main" id="{CC56B92F-5726-4EE6-BF13-0795A8E60106}"/>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l="11392" r="11392" b="5226"/>
          <a:stretch/>
        </p:blipFill>
        <p:spPr>
          <a:xfrm>
            <a:off x="349189" y="423196"/>
            <a:ext cx="2926597" cy="2392395"/>
          </a:xfrm>
        </p:spPr>
      </p:pic>
      <p:pic>
        <p:nvPicPr>
          <p:cNvPr id="7" name="Picture Placeholder 6" descr="Times Square with many tall buildings&#10;&#10;Description automatically generated">
            <a:extLst>
              <a:ext uri="{FF2B5EF4-FFF2-40B4-BE49-F238E27FC236}">
                <a16:creationId xmlns:a16="http://schemas.microsoft.com/office/drawing/2014/main" id="{F59C0CC1-E072-CAF8-96B2-7AA918E1293C}"/>
              </a:ext>
            </a:extLst>
          </p:cNvPr>
          <p:cNvPicPr>
            <a:picLocks noGrp="1" noChangeAspect="1"/>
          </p:cNvPicPr>
          <p:nvPr>
            <p:ph type="pic" sz="quarter" idx="13"/>
          </p:nvPr>
        </p:nvPicPr>
        <p:blipFill>
          <a:blip r:embed="rId4">
            <a:extLst>
              <a:ext uri="{837473B0-CC2E-450A-ABE3-18F120FF3D39}">
                <a1611:picAttrSrcUrl xmlns:a1611="http://schemas.microsoft.com/office/drawing/2016/11/main" r:id="rId5"/>
              </a:ext>
            </a:extLst>
          </a:blip>
          <a:srcRect l="8309" r="8309"/>
          <a:stretch>
            <a:fillRect/>
          </a:stretch>
        </p:blipFill>
        <p:spPr/>
      </p:pic>
      <p:pic>
        <p:nvPicPr>
          <p:cNvPr id="10" name="Picture Placeholder 9" descr="A view of a mountain range&#10;&#10;Description automatically generated">
            <a:extLst>
              <a:ext uri="{FF2B5EF4-FFF2-40B4-BE49-F238E27FC236}">
                <a16:creationId xmlns:a16="http://schemas.microsoft.com/office/drawing/2014/main" id="{55590284-BAF5-933E-7DDF-FAD41AB693EE}"/>
              </a:ext>
            </a:extLst>
          </p:cNvPr>
          <p:cNvPicPr>
            <a:picLocks noGrp="1" noChangeAspect="1"/>
          </p:cNvPicPr>
          <p:nvPr>
            <p:ph type="pic" sz="quarter" idx="16"/>
          </p:nvPr>
        </p:nvPicPr>
        <p:blipFill>
          <a:blip r:embed="rId6">
            <a:extLst>
              <a:ext uri="{837473B0-CC2E-450A-ABE3-18F120FF3D39}">
                <a1611:picAttrSrcUrl xmlns:a1611="http://schemas.microsoft.com/office/drawing/2016/11/main" r:id="rId7"/>
              </a:ext>
            </a:extLst>
          </a:blip>
          <a:srcRect l="26760" r="26760"/>
          <a:stretch>
            <a:fillRect/>
          </a:stretch>
        </p:blipFill>
        <p:spPr/>
      </p:pic>
      <p:pic>
        <p:nvPicPr>
          <p:cNvPr id="18" name="Picture Placeholder 17" descr="A castle with blue and white towers&#10;&#10;Description automatically generated">
            <a:extLst>
              <a:ext uri="{FF2B5EF4-FFF2-40B4-BE49-F238E27FC236}">
                <a16:creationId xmlns:a16="http://schemas.microsoft.com/office/drawing/2014/main" id="{88639F2B-FD3C-6DD3-9A93-EDDAAA7EDC09}"/>
              </a:ext>
            </a:extLst>
          </p:cNvPr>
          <p:cNvPicPr>
            <a:picLocks noGrp="1" noChangeAspect="1"/>
          </p:cNvPicPr>
          <p:nvPr>
            <p:ph type="pic" sz="quarter" idx="12"/>
          </p:nvPr>
        </p:nvPicPr>
        <p:blipFill>
          <a:blip r:embed="rId8">
            <a:extLst>
              <a:ext uri="{837473B0-CC2E-450A-ABE3-18F120FF3D39}">
                <a1611:picAttrSrcUrl xmlns:a1611="http://schemas.microsoft.com/office/drawing/2016/11/main" r:id="rId9"/>
              </a:ext>
            </a:extLst>
          </a:blip>
          <a:srcRect t="16310" b="16310"/>
          <a:stretch>
            <a:fillRect/>
          </a:stretch>
        </p:blipFill>
        <p:spPr/>
      </p:pic>
      <p:pic>
        <p:nvPicPr>
          <p:cNvPr id="23" name="Picture Placeholder 22" descr="A water fountain in a glass roof with Gaylord Opryland Resort &amp; Convention Center in the background&#10;&#10;Description automatically generated">
            <a:extLst>
              <a:ext uri="{FF2B5EF4-FFF2-40B4-BE49-F238E27FC236}">
                <a16:creationId xmlns:a16="http://schemas.microsoft.com/office/drawing/2014/main" id="{E3ABD934-9B4A-F375-37D2-522C12ED8219}"/>
              </a:ext>
            </a:extLst>
          </p:cNvPr>
          <p:cNvPicPr>
            <a:picLocks noGrp="1" noChangeAspect="1"/>
          </p:cNvPicPr>
          <p:nvPr>
            <p:ph type="pic" sz="quarter" idx="11"/>
          </p:nvPr>
        </p:nvPicPr>
        <p:blipFill>
          <a:blip r:embed="rId10">
            <a:extLst>
              <a:ext uri="{837473B0-CC2E-450A-ABE3-18F120FF3D39}">
                <a1611:picAttrSrcUrl xmlns:a1611="http://schemas.microsoft.com/office/drawing/2016/11/main" r:id="rId11"/>
              </a:ext>
            </a:extLst>
          </a:blip>
          <a:srcRect t="4785" b="4785"/>
          <a:stretch>
            <a:fillRect/>
          </a:stretch>
        </p:blipFill>
        <p:spPr/>
      </p:pic>
      <p:pic>
        <p:nvPicPr>
          <p:cNvPr id="29" name="Picture Placeholder 28" descr="A close-up of a lighthouse with Southernmost point buoy in the background&#10;&#10;Description automatically generated">
            <a:extLst>
              <a:ext uri="{FF2B5EF4-FFF2-40B4-BE49-F238E27FC236}">
                <a16:creationId xmlns:a16="http://schemas.microsoft.com/office/drawing/2014/main" id="{1323BA33-C7B6-4F19-0BFD-10A0096B20EF}"/>
              </a:ext>
            </a:extLst>
          </p:cNvPr>
          <p:cNvPicPr>
            <a:picLocks noGrp="1" noChangeAspect="1"/>
          </p:cNvPicPr>
          <p:nvPr>
            <p:ph type="pic" sz="quarter" idx="15"/>
          </p:nvPr>
        </p:nvPicPr>
        <p:blipFill>
          <a:blip r:embed="rId12">
            <a:extLst>
              <a:ext uri="{837473B0-CC2E-450A-ABE3-18F120FF3D39}">
                <a1611:picAttrSrcUrl xmlns:a1611="http://schemas.microsoft.com/office/drawing/2016/11/main" r:id="rId13"/>
              </a:ext>
            </a:extLst>
          </a:blip>
          <a:srcRect t="15829" b="15829"/>
          <a:stretch>
            <a:fillRect/>
          </a:stretch>
        </p:blipFill>
        <p:spPr/>
      </p:pic>
      <p:pic>
        <p:nvPicPr>
          <p:cNvPr id="27" name="Picture Placeholder 26" descr="A logo of a basketball team&#10;&#10;Description automatically generated">
            <a:extLst>
              <a:ext uri="{FF2B5EF4-FFF2-40B4-BE49-F238E27FC236}">
                <a16:creationId xmlns:a16="http://schemas.microsoft.com/office/drawing/2014/main" id="{1A56F3E7-E4AF-E2E3-7244-E812364653DE}"/>
              </a:ext>
            </a:extLst>
          </p:cNvPr>
          <p:cNvPicPr>
            <a:picLocks noGrp="1" noChangeAspect="1"/>
          </p:cNvPicPr>
          <p:nvPr>
            <p:ph type="pic" sz="quarter" idx="14"/>
          </p:nvPr>
        </p:nvPicPr>
        <p:blipFill>
          <a:blip r:embed="rId14">
            <a:extLst>
              <a:ext uri="{837473B0-CC2E-450A-ABE3-18F120FF3D39}">
                <a1611:picAttrSrcUrl xmlns:a1611="http://schemas.microsoft.com/office/drawing/2016/11/main" r:id="rId15"/>
              </a:ext>
            </a:extLst>
          </a:blip>
          <a:srcRect l="4912" r="4912"/>
          <a:stretch>
            <a:fillRect/>
          </a:stretch>
        </p:blipFill>
        <p:spPr/>
      </p:pic>
      <p:pic>
        <p:nvPicPr>
          <p:cNvPr id="20" name="Picture Placeholder 19" descr="A group of people walking on a boardwalk&#10;&#10;Description automatically generated">
            <a:extLst>
              <a:ext uri="{FF2B5EF4-FFF2-40B4-BE49-F238E27FC236}">
                <a16:creationId xmlns:a16="http://schemas.microsoft.com/office/drawing/2014/main" id="{3D5DCD66-75A0-6F16-F288-4F4C20D6FDB0}"/>
              </a:ext>
            </a:extLst>
          </p:cNvPr>
          <p:cNvPicPr>
            <a:picLocks noGrp="1" noChangeAspect="1"/>
          </p:cNvPicPr>
          <p:nvPr>
            <p:ph type="pic" sz="quarter" idx="17"/>
          </p:nvPr>
        </p:nvPicPr>
        <p:blipFill>
          <a:blip r:embed="rId16">
            <a:extLst>
              <a:ext uri="{837473B0-CC2E-450A-ABE3-18F120FF3D39}">
                <a1611:picAttrSrcUrl xmlns:a1611="http://schemas.microsoft.com/office/drawing/2016/11/main" r:id="rId17"/>
              </a:ext>
            </a:extLst>
          </a:blip>
          <a:srcRect l="23762" r="23762"/>
          <a:stretch>
            <a:fillRect/>
          </a:stretch>
        </p:blipFill>
        <p:spPr/>
      </p:pic>
      <p:sp>
        <p:nvSpPr>
          <p:cNvPr id="4" name="TextBox 3">
            <a:extLst>
              <a:ext uri="{FF2B5EF4-FFF2-40B4-BE49-F238E27FC236}">
                <a16:creationId xmlns:a16="http://schemas.microsoft.com/office/drawing/2014/main" id="{50D37C5B-75F9-9F8F-8DF8-091843D201D2}"/>
              </a:ext>
            </a:extLst>
          </p:cNvPr>
          <p:cNvSpPr txBox="1"/>
          <p:nvPr/>
        </p:nvSpPr>
        <p:spPr>
          <a:xfrm>
            <a:off x="960104" y="3030536"/>
            <a:ext cx="2094823" cy="369332"/>
          </a:xfrm>
          <a:prstGeom prst="rect">
            <a:avLst/>
          </a:prstGeom>
          <a:noFill/>
        </p:spPr>
        <p:txBody>
          <a:bodyPr wrap="square" rtlCol="0">
            <a:spAutoFit/>
          </a:bodyPr>
          <a:lstStyle/>
          <a:p>
            <a:r>
              <a:rPr lang="en-US" dirty="0"/>
              <a:t>Florida Beaches</a:t>
            </a:r>
          </a:p>
        </p:txBody>
      </p:sp>
      <p:sp>
        <p:nvSpPr>
          <p:cNvPr id="30" name="TextBox 29">
            <a:extLst>
              <a:ext uri="{FF2B5EF4-FFF2-40B4-BE49-F238E27FC236}">
                <a16:creationId xmlns:a16="http://schemas.microsoft.com/office/drawing/2014/main" id="{49442593-B66D-D67E-F7D3-7F3A2035E54C}"/>
              </a:ext>
            </a:extLst>
          </p:cNvPr>
          <p:cNvSpPr txBox="1"/>
          <p:nvPr/>
        </p:nvSpPr>
        <p:spPr>
          <a:xfrm>
            <a:off x="4008500" y="2447261"/>
            <a:ext cx="2460899" cy="369332"/>
          </a:xfrm>
          <a:prstGeom prst="rect">
            <a:avLst/>
          </a:prstGeom>
          <a:noFill/>
        </p:spPr>
        <p:txBody>
          <a:bodyPr wrap="square" rtlCol="0">
            <a:spAutoFit/>
          </a:bodyPr>
          <a:lstStyle/>
          <a:p>
            <a:r>
              <a:rPr lang="en-US" dirty="0"/>
              <a:t>NYC – Times Square</a:t>
            </a:r>
          </a:p>
        </p:txBody>
      </p:sp>
      <p:sp>
        <p:nvSpPr>
          <p:cNvPr id="31" name="TextBox 30">
            <a:extLst>
              <a:ext uri="{FF2B5EF4-FFF2-40B4-BE49-F238E27FC236}">
                <a16:creationId xmlns:a16="http://schemas.microsoft.com/office/drawing/2014/main" id="{DB862339-5091-25B4-90C6-20B5B229AD8C}"/>
              </a:ext>
            </a:extLst>
          </p:cNvPr>
          <p:cNvSpPr txBox="1"/>
          <p:nvPr/>
        </p:nvSpPr>
        <p:spPr>
          <a:xfrm>
            <a:off x="7055892" y="3695808"/>
            <a:ext cx="2511188" cy="369332"/>
          </a:xfrm>
          <a:prstGeom prst="rect">
            <a:avLst/>
          </a:prstGeom>
          <a:noFill/>
        </p:spPr>
        <p:txBody>
          <a:bodyPr wrap="square" rtlCol="0">
            <a:spAutoFit/>
          </a:bodyPr>
          <a:lstStyle/>
          <a:p>
            <a:r>
              <a:rPr lang="en-US" dirty="0"/>
              <a:t>Smokey Mountains</a:t>
            </a:r>
          </a:p>
        </p:txBody>
      </p:sp>
      <p:sp>
        <p:nvSpPr>
          <p:cNvPr id="32" name="TextBox 31">
            <a:extLst>
              <a:ext uri="{FF2B5EF4-FFF2-40B4-BE49-F238E27FC236}">
                <a16:creationId xmlns:a16="http://schemas.microsoft.com/office/drawing/2014/main" id="{FB9E565C-B1D8-F013-CF7F-4C829EC53B37}"/>
              </a:ext>
            </a:extLst>
          </p:cNvPr>
          <p:cNvSpPr txBox="1"/>
          <p:nvPr/>
        </p:nvSpPr>
        <p:spPr>
          <a:xfrm>
            <a:off x="10026039" y="2352729"/>
            <a:ext cx="2374711" cy="368330"/>
          </a:xfrm>
          <a:prstGeom prst="rect">
            <a:avLst/>
          </a:prstGeom>
          <a:noFill/>
        </p:spPr>
        <p:txBody>
          <a:bodyPr wrap="square" rtlCol="0">
            <a:spAutoFit/>
          </a:bodyPr>
          <a:lstStyle/>
          <a:p>
            <a:r>
              <a:rPr lang="en-US" dirty="0"/>
              <a:t>Disney World</a:t>
            </a:r>
          </a:p>
        </p:txBody>
      </p:sp>
      <p:sp>
        <p:nvSpPr>
          <p:cNvPr id="33" name="TextBox 32">
            <a:extLst>
              <a:ext uri="{FF2B5EF4-FFF2-40B4-BE49-F238E27FC236}">
                <a16:creationId xmlns:a16="http://schemas.microsoft.com/office/drawing/2014/main" id="{84F27EE9-722E-70D2-6E92-2F1D1706A920}"/>
              </a:ext>
            </a:extLst>
          </p:cNvPr>
          <p:cNvSpPr txBox="1"/>
          <p:nvPr/>
        </p:nvSpPr>
        <p:spPr>
          <a:xfrm>
            <a:off x="652272" y="6065472"/>
            <a:ext cx="3234519" cy="369332"/>
          </a:xfrm>
          <a:prstGeom prst="rect">
            <a:avLst/>
          </a:prstGeom>
          <a:noFill/>
        </p:spPr>
        <p:txBody>
          <a:bodyPr wrap="square" rtlCol="0">
            <a:spAutoFit/>
          </a:bodyPr>
          <a:lstStyle/>
          <a:p>
            <a:r>
              <a:rPr lang="en-US" dirty="0"/>
              <a:t>Opryland, Nashville TN</a:t>
            </a:r>
          </a:p>
        </p:txBody>
      </p:sp>
      <p:sp>
        <p:nvSpPr>
          <p:cNvPr id="34" name="TextBox 33">
            <a:extLst>
              <a:ext uri="{FF2B5EF4-FFF2-40B4-BE49-F238E27FC236}">
                <a16:creationId xmlns:a16="http://schemas.microsoft.com/office/drawing/2014/main" id="{7476A819-C542-7277-5BA2-511CE5BE67DC}"/>
              </a:ext>
            </a:extLst>
          </p:cNvPr>
          <p:cNvSpPr txBox="1"/>
          <p:nvPr/>
        </p:nvSpPr>
        <p:spPr>
          <a:xfrm>
            <a:off x="3697692" y="6120225"/>
            <a:ext cx="2839095" cy="369332"/>
          </a:xfrm>
          <a:prstGeom prst="rect">
            <a:avLst/>
          </a:prstGeom>
          <a:noFill/>
        </p:spPr>
        <p:txBody>
          <a:bodyPr wrap="square" rtlCol="0">
            <a:spAutoFit/>
          </a:bodyPr>
          <a:lstStyle/>
          <a:p>
            <a:r>
              <a:rPr lang="en-US" dirty="0"/>
              <a:t>Mile Marker Zero- Key West</a:t>
            </a:r>
          </a:p>
        </p:txBody>
      </p:sp>
      <p:sp>
        <p:nvSpPr>
          <p:cNvPr id="35" name="TextBox 34">
            <a:extLst>
              <a:ext uri="{FF2B5EF4-FFF2-40B4-BE49-F238E27FC236}">
                <a16:creationId xmlns:a16="http://schemas.microsoft.com/office/drawing/2014/main" id="{2CC9F28B-FC77-8326-5014-A65046AC4ABA}"/>
              </a:ext>
            </a:extLst>
          </p:cNvPr>
          <p:cNvSpPr txBox="1"/>
          <p:nvPr/>
        </p:nvSpPr>
        <p:spPr>
          <a:xfrm>
            <a:off x="6932211" y="6114359"/>
            <a:ext cx="2593075" cy="369332"/>
          </a:xfrm>
          <a:prstGeom prst="rect">
            <a:avLst/>
          </a:prstGeom>
          <a:noFill/>
        </p:spPr>
        <p:txBody>
          <a:bodyPr wrap="square" rtlCol="0">
            <a:spAutoFit/>
          </a:bodyPr>
          <a:lstStyle/>
          <a:p>
            <a:r>
              <a:rPr lang="en-US" dirty="0"/>
              <a:t>Catch a Knicks Game</a:t>
            </a:r>
          </a:p>
        </p:txBody>
      </p:sp>
      <p:sp>
        <p:nvSpPr>
          <p:cNvPr id="36" name="TextBox 35">
            <a:extLst>
              <a:ext uri="{FF2B5EF4-FFF2-40B4-BE49-F238E27FC236}">
                <a16:creationId xmlns:a16="http://schemas.microsoft.com/office/drawing/2014/main" id="{4A8C7878-3997-0A05-7690-7F3D6CF85E89}"/>
              </a:ext>
            </a:extLst>
          </p:cNvPr>
          <p:cNvSpPr txBox="1"/>
          <p:nvPr/>
        </p:nvSpPr>
        <p:spPr>
          <a:xfrm>
            <a:off x="9886273" y="6114359"/>
            <a:ext cx="2415654" cy="369332"/>
          </a:xfrm>
          <a:prstGeom prst="rect">
            <a:avLst/>
          </a:prstGeom>
          <a:noFill/>
        </p:spPr>
        <p:txBody>
          <a:bodyPr wrap="square" rtlCol="0">
            <a:spAutoFit/>
          </a:bodyPr>
          <a:lstStyle/>
          <a:p>
            <a:r>
              <a:rPr lang="en-US" dirty="0"/>
              <a:t>Coney Island NY</a:t>
            </a:r>
          </a:p>
        </p:txBody>
      </p:sp>
    </p:spTree>
    <p:extLst>
      <p:ext uri="{BB962C8B-B14F-4D97-AF65-F5344CB8AC3E}">
        <p14:creationId xmlns:p14="http://schemas.microsoft.com/office/powerpoint/2010/main" val="106548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2083860" y="685909"/>
            <a:ext cx="1755342" cy="592890"/>
          </a:xfrm>
        </p:spPr>
        <p:txBody>
          <a:bodyPr/>
          <a:lstStyle/>
          <a:p>
            <a:r>
              <a:rPr lang="en-US" dirty="0"/>
              <a:t>Road</a:t>
            </a:r>
          </a:p>
        </p:txBody>
      </p:sp>
      <p:sp>
        <p:nvSpPr>
          <p:cNvPr id="7" name="Text Placeholder 6">
            <a:extLst>
              <a:ext uri="{FF2B5EF4-FFF2-40B4-BE49-F238E27FC236}">
                <a16:creationId xmlns:a16="http://schemas.microsoft.com/office/drawing/2014/main" id="{AE85C146-6D57-48BD-AAFF-E5EFBD3E9D67}"/>
              </a:ext>
            </a:extLst>
          </p:cNvPr>
          <p:cNvSpPr>
            <a:spLocks noGrp="1"/>
          </p:cNvSpPr>
          <p:nvPr>
            <p:ph type="body" sz="quarter" idx="15"/>
          </p:nvPr>
        </p:nvSpPr>
        <p:spPr>
          <a:xfrm>
            <a:off x="975536" y="401081"/>
            <a:ext cx="1039006" cy="368878"/>
          </a:xfrm>
        </p:spPr>
        <p:txBody>
          <a:bodyPr/>
          <a:lstStyle/>
          <a:p>
            <a:r>
              <a:rPr lang="en-US" dirty="0"/>
              <a:t>hit the</a:t>
            </a:r>
          </a:p>
        </p:txBody>
      </p:sp>
      <p:sp>
        <p:nvSpPr>
          <p:cNvPr id="18" name="Text Placeholder 17">
            <a:extLst>
              <a:ext uri="{FF2B5EF4-FFF2-40B4-BE49-F238E27FC236}">
                <a16:creationId xmlns:a16="http://schemas.microsoft.com/office/drawing/2014/main" id="{1A6EE16D-4920-4610-B17F-E27C0CC7B475}"/>
              </a:ext>
            </a:extLst>
          </p:cNvPr>
          <p:cNvSpPr>
            <a:spLocks noGrp="1"/>
          </p:cNvSpPr>
          <p:nvPr>
            <p:ph type="body" sz="quarter" idx="18"/>
          </p:nvPr>
        </p:nvSpPr>
        <p:spPr>
          <a:xfrm>
            <a:off x="4956464" y="550515"/>
            <a:ext cx="4581878" cy="676186"/>
          </a:xfrm>
        </p:spPr>
        <p:txBody>
          <a:bodyPr/>
          <a:lstStyle/>
          <a:p>
            <a:r>
              <a:rPr lang="en-US" b="0" i="0" u="none" strike="noStrike" dirty="0">
                <a:effectLst/>
              </a:rPr>
              <a:t>Before we hit the road, let’s look at the trends in cases for each state based on year.</a:t>
            </a:r>
            <a:endParaRPr lang="en-US" dirty="0"/>
          </a:p>
        </p:txBody>
      </p:sp>
      <p:sp>
        <p:nvSpPr>
          <p:cNvPr id="12" name="Picture Placeholder 11" descr="picture placeholder">
            <a:extLst>
              <a:ext uri="{FF2B5EF4-FFF2-40B4-BE49-F238E27FC236}">
                <a16:creationId xmlns:a16="http://schemas.microsoft.com/office/drawing/2014/main" id="{7317E683-6A51-4BA6-9C45-CBE0B7D6D2A9}"/>
              </a:ext>
            </a:extLst>
          </p:cNvPr>
          <p:cNvSpPr>
            <a:spLocks noGrp="1"/>
          </p:cNvSpPr>
          <p:nvPr>
            <p:ph type="pic" sz="quarter" idx="13"/>
          </p:nvPr>
        </p:nvSpPr>
        <p:spPr/>
        <p:txBody>
          <a:bodyPr/>
          <a:lstStyle/>
          <a:p>
            <a:r>
              <a:rPr lang="en-US" dirty="0"/>
              <a:t>v</a:t>
            </a:r>
          </a:p>
        </p:txBody>
      </p:sp>
      <p:pic>
        <p:nvPicPr>
          <p:cNvPr id="5" name="Picture 4">
            <a:extLst>
              <a:ext uri="{FF2B5EF4-FFF2-40B4-BE49-F238E27FC236}">
                <a16:creationId xmlns:a16="http://schemas.microsoft.com/office/drawing/2014/main" id="{E9F40EFB-E0B0-FC9E-9C03-B697F4D1435E}"/>
              </a:ext>
            </a:extLst>
          </p:cNvPr>
          <p:cNvPicPr>
            <a:picLocks noChangeAspect="1"/>
          </p:cNvPicPr>
          <p:nvPr/>
        </p:nvPicPr>
        <p:blipFill>
          <a:blip r:embed="rId2"/>
          <a:stretch>
            <a:fillRect/>
          </a:stretch>
        </p:blipFill>
        <p:spPr>
          <a:xfrm>
            <a:off x="8928696" y="3672120"/>
            <a:ext cx="2722418" cy="2375390"/>
          </a:xfrm>
          <a:prstGeom prst="rect">
            <a:avLst/>
          </a:prstGeom>
        </p:spPr>
      </p:pic>
      <p:sp>
        <p:nvSpPr>
          <p:cNvPr id="14" name="Picture Placeholder 13">
            <a:extLst>
              <a:ext uri="{FF2B5EF4-FFF2-40B4-BE49-F238E27FC236}">
                <a16:creationId xmlns:a16="http://schemas.microsoft.com/office/drawing/2014/main" id="{28B21515-BDE5-7B6D-4572-6988D0C29BF3}"/>
              </a:ext>
            </a:extLst>
          </p:cNvPr>
          <p:cNvSpPr>
            <a:spLocks noGrp="1"/>
          </p:cNvSpPr>
          <p:nvPr>
            <p:ph type="pic" sz="quarter" idx="10"/>
          </p:nvPr>
        </p:nvSpPr>
        <p:spPr/>
        <p:txBody>
          <a:bodyPr/>
          <a:lstStyle/>
          <a:p>
            <a:endParaRPr lang="en-US"/>
          </a:p>
        </p:txBody>
      </p:sp>
      <p:pic>
        <p:nvPicPr>
          <p:cNvPr id="10" name="Picture 9">
            <a:extLst>
              <a:ext uri="{FF2B5EF4-FFF2-40B4-BE49-F238E27FC236}">
                <a16:creationId xmlns:a16="http://schemas.microsoft.com/office/drawing/2014/main" id="{2904A7FC-7094-9334-CE2F-84F23A1CE1FC}"/>
              </a:ext>
            </a:extLst>
          </p:cNvPr>
          <p:cNvPicPr>
            <a:picLocks noChangeAspect="1"/>
          </p:cNvPicPr>
          <p:nvPr/>
        </p:nvPicPr>
        <p:blipFill>
          <a:blip r:embed="rId3"/>
          <a:stretch>
            <a:fillRect/>
          </a:stretch>
        </p:blipFill>
        <p:spPr>
          <a:xfrm>
            <a:off x="617366" y="3573298"/>
            <a:ext cx="2648843" cy="2395213"/>
          </a:xfrm>
          <a:prstGeom prst="rect">
            <a:avLst/>
          </a:prstGeom>
        </p:spPr>
      </p:pic>
      <p:sp>
        <p:nvSpPr>
          <p:cNvPr id="16" name="Picture Placeholder 15">
            <a:extLst>
              <a:ext uri="{FF2B5EF4-FFF2-40B4-BE49-F238E27FC236}">
                <a16:creationId xmlns:a16="http://schemas.microsoft.com/office/drawing/2014/main" id="{53ADB063-51E3-9963-5C64-E19C1F9DA605}"/>
              </a:ext>
            </a:extLst>
          </p:cNvPr>
          <p:cNvSpPr>
            <a:spLocks noGrp="1"/>
          </p:cNvSpPr>
          <p:nvPr>
            <p:ph type="pic" sz="quarter" idx="11"/>
          </p:nvPr>
        </p:nvSpPr>
        <p:spPr/>
        <p:txBody>
          <a:bodyPr/>
          <a:lstStyle/>
          <a:p>
            <a:r>
              <a:rPr lang="en-US" dirty="0"/>
              <a:t>xv</a:t>
            </a:r>
          </a:p>
        </p:txBody>
      </p:sp>
      <p:pic>
        <p:nvPicPr>
          <p:cNvPr id="19" name="Picture 18">
            <a:extLst>
              <a:ext uri="{FF2B5EF4-FFF2-40B4-BE49-F238E27FC236}">
                <a16:creationId xmlns:a16="http://schemas.microsoft.com/office/drawing/2014/main" id="{0B3A3FCC-C5D7-1522-947B-874707B714B5}"/>
              </a:ext>
            </a:extLst>
          </p:cNvPr>
          <p:cNvPicPr>
            <a:picLocks noChangeAspect="1"/>
          </p:cNvPicPr>
          <p:nvPr/>
        </p:nvPicPr>
        <p:blipFill>
          <a:blip r:embed="rId4"/>
          <a:stretch>
            <a:fillRect/>
          </a:stretch>
        </p:blipFill>
        <p:spPr>
          <a:xfrm>
            <a:off x="3386016" y="3652297"/>
            <a:ext cx="2647723" cy="2395213"/>
          </a:xfrm>
          <a:prstGeom prst="rect">
            <a:avLst/>
          </a:prstGeom>
        </p:spPr>
      </p:pic>
      <p:sp>
        <p:nvSpPr>
          <p:cNvPr id="22" name="TextBox 21">
            <a:extLst>
              <a:ext uri="{FF2B5EF4-FFF2-40B4-BE49-F238E27FC236}">
                <a16:creationId xmlns:a16="http://schemas.microsoft.com/office/drawing/2014/main" id="{FDB5E8BB-9671-6505-08C7-3252B7D8167D}"/>
              </a:ext>
            </a:extLst>
          </p:cNvPr>
          <p:cNvSpPr txBox="1"/>
          <p:nvPr/>
        </p:nvSpPr>
        <p:spPr>
          <a:xfrm>
            <a:off x="1495039" y="3100036"/>
            <a:ext cx="893496" cy="369332"/>
          </a:xfrm>
          <a:prstGeom prst="rect">
            <a:avLst/>
          </a:prstGeom>
          <a:noFill/>
        </p:spPr>
        <p:txBody>
          <a:bodyPr wrap="square" rtlCol="0">
            <a:spAutoFit/>
          </a:bodyPr>
          <a:lstStyle/>
          <a:p>
            <a:r>
              <a:rPr lang="en-US" dirty="0"/>
              <a:t>2020</a:t>
            </a:r>
          </a:p>
        </p:txBody>
      </p:sp>
      <p:sp>
        <p:nvSpPr>
          <p:cNvPr id="24" name="TextBox 23">
            <a:extLst>
              <a:ext uri="{FF2B5EF4-FFF2-40B4-BE49-F238E27FC236}">
                <a16:creationId xmlns:a16="http://schemas.microsoft.com/office/drawing/2014/main" id="{3855FCE4-1BD1-3466-6DD3-052EFC6523F7}"/>
              </a:ext>
            </a:extLst>
          </p:cNvPr>
          <p:cNvSpPr txBox="1"/>
          <p:nvPr/>
        </p:nvSpPr>
        <p:spPr>
          <a:xfrm>
            <a:off x="4333009" y="3100036"/>
            <a:ext cx="1309255" cy="369332"/>
          </a:xfrm>
          <a:prstGeom prst="rect">
            <a:avLst/>
          </a:prstGeom>
          <a:noFill/>
        </p:spPr>
        <p:txBody>
          <a:bodyPr wrap="square" rtlCol="0">
            <a:spAutoFit/>
          </a:bodyPr>
          <a:lstStyle/>
          <a:p>
            <a:r>
              <a:rPr lang="en-US" dirty="0"/>
              <a:t>2021</a:t>
            </a:r>
          </a:p>
        </p:txBody>
      </p:sp>
      <p:sp>
        <p:nvSpPr>
          <p:cNvPr id="25" name="TextBox 24">
            <a:extLst>
              <a:ext uri="{FF2B5EF4-FFF2-40B4-BE49-F238E27FC236}">
                <a16:creationId xmlns:a16="http://schemas.microsoft.com/office/drawing/2014/main" id="{A27746FF-3D82-5E01-F543-6EFFA4B760D4}"/>
              </a:ext>
            </a:extLst>
          </p:cNvPr>
          <p:cNvSpPr txBox="1"/>
          <p:nvPr/>
        </p:nvSpPr>
        <p:spPr>
          <a:xfrm>
            <a:off x="7094550" y="3076729"/>
            <a:ext cx="1374042" cy="369332"/>
          </a:xfrm>
          <a:prstGeom prst="rect">
            <a:avLst/>
          </a:prstGeom>
          <a:noFill/>
        </p:spPr>
        <p:txBody>
          <a:bodyPr wrap="square" rtlCol="0">
            <a:spAutoFit/>
          </a:bodyPr>
          <a:lstStyle/>
          <a:p>
            <a:r>
              <a:rPr lang="en-US" dirty="0"/>
              <a:t>2022</a:t>
            </a:r>
          </a:p>
        </p:txBody>
      </p:sp>
      <p:sp>
        <p:nvSpPr>
          <p:cNvPr id="27" name="TextBox 26">
            <a:extLst>
              <a:ext uri="{FF2B5EF4-FFF2-40B4-BE49-F238E27FC236}">
                <a16:creationId xmlns:a16="http://schemas.microsoft.com/office/drawing/2014/main" id="{AF2761E6-FF0A-80F8-CCC2-228EF468057E}"/>
              </a:ext>
            </a:extLst>
          </p:cNvPr>
          <p:cNvSpPr txBox="1"/>
          <p:nvPr/>
        </p:nvSpPr>
        <p:spPr>
          <a:xfrm>
            <a:off x="9920878" y="3072408"/>
            <a:ext cx="1381991" cy="369332"/>
          </a:xfrm>
          <a:prstGeom prst="rect">
            <a:avLst/>
          </a:prstGeom>
          <a:noFill/>
        </p:spPr>
        <p:txBody>
          <a:bodyPr wrap="square" rtlCol="0">
            <a:spAutoFit/>
          </a:bodyPr>
          <a:lstStyle/>
          <a:p>
            <a:r>
              <a:rPr lang="en-US" dirty="0"/>
              <a:t>2023</a:t>
            </a:r>
          </a:p>
        </p:txBody>
      </p:sp>
      <p:sp>
        <p:nvSpPr>
          <p:cNvPr id="28" name="TextBox 27">
            <a:extLst>
              <a:ext uri="{FF2B5EF4-FFF2-40B4-BE49-F238E27FC236}">
                <a16:creationId xmlns:a16="http://schemas.microsoft.com/office/drawing/2014/main" id="{C7E0D730-8EAC-3F3F-0456-148599630BDA}"/>
              </a:ext>
            </a:extLst>
          </p:cNvPr>
          <p:cNvSpPr txBox="1"/>
          <p:nvPr/>
        </p:nvSpPr>
        <p:spPr>
          <a:xfrm>
            <a:off x="737755" y="1498799"/>
            <a:ext cx="10913359" cy="923330"/>
          </a:xfrm>
          <a:prstGeom prst="rect">
            <a:avLst/>
          </a:prstGeom>
          <a:noFill/>
        </p:spPr>
        <p:txBody>
          <a:bodyPr wrap="square" rtlCol="0">
            <a:spAutoFit/>
          </a:bodyPr>
          <a:lstStyle/>
          <a:p>
            <a:r>
              <a:rPr lang="en-US" dirty="0"/>
              <a:t>As we can see from the below graphs, since 2020 the cases in each state have been on the increase. 2023 marked the highest Covid Cases due to the increase in travel over the past 3 years. Florida has seen a significant increase and marks the highest in 2023 alone with 7 million cases.</a:t>
            </a:r>
          </a:p>
        </p:txBody>
      </p:sp>
      <p:sp>
        <p:nvSpPr>
          <p:cNvPr id="30" name="Picture Placeholder 29">
            <a:extLst>
              <a:ext uri="{FF2B5EF4-FFF2-40B4-BE49-F238E27FC236}">
                <a16:creationId xmlns:a16="http://schemas.microsoft.com/office/drawing/2014/main" id="{DCB4D6FC-8577-72B6-6EBE-63A7E848A1A6}"/>
              </a:ext>
            </a:extLst>
          </p:cNvPr>
          <p:cNvSpPr>
            <a:spLocks noGrp="1"/>
          </p:cNvSpPr>
          <p:nvPr>
            <p:ph type="pic" sz="quarter" idx="12"/>
          </p:nvPr>
        </p:nvSpPr>
        <p:spPr/>
        <p:txBody>
          <a:bodyPr/>
          <a:lstStyle/>
          <a:p>
            <a:endParaRPr lang="en-US"/>
          </a:p>
        </p:txBody>
      </p:sp>
      <p:pic>
        <p:nvPicPr>
          <p:cNvPr id="31" name="Picture 30">
            <a:extLst>
              <a:ext uri="{FF2B5EF4-FFF2-40B4-BE49-F238E27FC236}">
                <a16:creationId xmlns:a16="http://schemas.microsoft.com/office/drawing/2014/main" id="{49E20F68-AA69-C7E3-799C-35A2590BB1A1}"/>
              </a:ext>
            </a:extLst>
          </p:cNvPr>
          <p:cNvPicPr>
            <a:picLocks noChangeAspect="1"/>
          </p:cNvPicPr>
          <p:nvPr/>
        </p:nvPicPr>
        <p:blipFill>
          <a:blip r:embed="rId5"/>
          <a:stretch>
            <a:fillRect/>
          </a:stretch>
        </p:blipFill>
        <p:spPr>
          <a:xfrm>
            <a:off x="6131602" y="3672119"/>
            <a:ext cx="2722418" cy="2375389"/>
          </a:xfrm>
          <a:prstGeom prst="rect">
            <a:avLst/>
          </a:prstGeom>
        </p:spPr>
      </p:pic>
    </p:spTree>
    <p:extLst>
      <p:ext uri="{BB962C8B-B14F-4D97-AF65-F5344CB8AC3E}">
        <p14:creationId xmlns:p14="http://schemas.microsoft.com/office/powerpoint/2010/main" val="16957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6420213" y="844070"/>
            <a:ext cx="4785789" cy="5589357"/>
          </a:xfrm>
        </p:spPr>
        <p:txBody>
          <a:bodyPr/>
          <a:lstStyle/>
          <a:p>
            <a:r>
              <a:rPr lang="en-US" sz="1800" dirty="0"/>
              <a:t>What makes a case a positive case number in our study?</a:t>
            </a:r>
            <a:br>
              <a:rPr lang="en-US" dirty="0"/>
            </a:br>
            <a:br>
              <a:rPr lang="en-US" dirty="0"/>
            </a:br>
            <a:r>
              <a:rPr lang="en-US" sz="1700" dirty="0"/>
              <a:t>Confirmed Cases: Cases where positive tests were confirmed by a laboratory test (viral RNA,RT-PCR) and reported by federal, state or local government authority.</a:t>
            </a:r>
            <a:br>
              <a:rPr lang="en-US" sz="1700" dirty="0"/>
            </a:br>
            <a:br>
              <a:rPr lang="en-US" sz="1700" dirty="0"/>
            </a:br>
            <a:r>
              <a:rPr lang="en-US" sz="1700" dirty="0"/>
              <a:t>Probable Cases: Cases where tests were NOT confirmed but were evaluated by public health officials using criteria such as tests that detect antigens or antibodies.</a:t>
            </a:r>
            <a:br>
              <a:rPr lang="en-US" sz="1700" dirty="0"/>
            </a:br>
            <a:br>
              <a:rPr lang="en-US" sz="1700" dirty="0"/>
            </a:br>
            <a:br>
              <a:rPr lang="en-US" sz="1700" dirty="0"/>
            </a:br>
            <a:br>
              <a:rPr lang="en-US" sz="1700" dirty="0"/>
            </a:br>
            <a:br>
              <a:rPr lang="en-US" sz="1700" dirty="0"/>
            </a:br>
            <a:r>
              <a:rPr lang="en-US" sz="1700" dirty="0"/>
              <a:t>Confirmed Deaths: Deaths where Covid-19 is the primary factor in the person’s death and is confirmed as the primary cause of death.</a:t>
            </a:r>
            <a:br>
              <a:rPr lang="en-US" sz="1700" dirty="0"/>
            </a:br>
            <a:br>
              <a:rPr lang="en-US" sz="1700" dirty="0"/>
            </a:br>
            <a:r>
              <a:rPr lang="en-US" sz="1700" dirty="0"/>
              <a:t>Probable Deaths: Deaths where Covid- 19 may have been present but not confirmed via test and not listed as the primary cause of death.</a:t>
            </a:r>
          </a:p>
        </p:txBody>
      </p:sp>
      <p:sp>
        <p:nvSpPr>
          <p:cNvPr id="5" name="Picture Placeholder 4">
            <a:extLst>
              <a:ext uri="{FF2B5EF4-FFF2-40B4-BE49-F238E27FC236}">
                <a16:creationId xmlns:a16="http://schemas.microsoft.com/office/drawing/2014/main" id="{99F6E1BC-F106-BD35-A056-A0ACD8EE9FD2}"/>
              </a:ext>
            </a:extLst>
          </p:cNvPr>
          <p:cNvSpPr>
            <a:spLocks noGrp="1"/>
          </p:cNvSpPr>
          <p:nvPr>
            <p:ph type="pic" sz="quarter" idx="12"/>
          </p:nvPr>
        </p:nvSpPr>
        <p:spPr/>
        <p:txBody>
          <a:bodyPr/>
          <a:lstStyle/>
          <a:p>
            <a:endParaRPr lang="en-US"/>
          </a:p>
        </p:txBody>
      </p:sp>
      <p:pic>
        <p:nvPicPr>
          <p:cNvPr id="6" name="Picture 5">
            <a:extLst>
              <a:ext uri="{FF2B5EF4-FFF2-40B4-BE49-F238E27FC236}">
                <a16:creationId xmlns:a16="http://schemas.microsoft.com/office/drawing/2014/main" id="{670851B3-FEE8-1D20-A6C8-85B11C6609A4}"/>
              </a:ext>
            </a:extLst>
          </p:cNvPr>
          <p:cNvPicPr>
            <a:picLocks noChangeAspect="1"/>
          </p:cNvPicPr>
          <p:nvPr/>
        </p:nvPicPr>
        <p:blipFill>
          <a:blip r:embed="rId2"/>
          <a:stretch>
            <a:fillRect/>
          </a:stretch>
        </p:blipFill>
        <p:spPr>
          <a:xfrm>
            <a:off x="913262" y="844070"/>
            <a:ext cx="4514147" cy="5352013"/>
          </a:xfrm>
          <a:prstGeom prst="rect">
            <a:avLst/>
          </a:prstGeom>
        </p:spPr>
      </p:pic>
      <p:sp>
        <p:nvSpPr>
          <p:cNvPr id="7" name="TextBox 6">
            <a:extLst>
              <a:ext uri="{FF2B5EF4-FFF2-40B4-BE49-F238E27FC236}">
                <a16:creationId xmlns:a16="http://schemas.microsoft.com/office/drawing/2014/main" id="{844A766F-738B-AAB9-3A4E-48AAD5A14320}"/>
              </a:ext>
            </a:extLst>
          </p:cNvPr>
          <p:cNvSpPr txBox="1"/>
          <p:nvPr/>
        </p:nvSpPr>
        <p:spPr>
          <a:xfrm>
            <a:off x="2431474" y="474738"/>
            <a:ext cx="2161309" cy="369332"/>
          </a:xfrm>
          <a:prstGeom prst="rect">
            <a:avLst/>
          </a:prstGeom>
          <a:noFill/>
        </p:spPr>
        <p:txBody>
          <a:bodyPr wrap="square" rtlCol="0">
            <a:spAutoFit/>
          </a:bodyPr>
          <a:lstStyle/>
          <a:p>
            <a:r>
              <a:rPr lang="en-US" dirty="0"/>
              <a:t>2020-2023</a:t>
            </a:r>
          </a:p>
        </p:txBody>
      </p:sp>
    </p:spTree>
    <p:extLst>
      <p:ext uri="{BB962C8B-B14F-4D97-AF65-F5344CB8AC3E}">
        <p14:creationId xmlns:p14="http://schemas.microsoft.com/office/powerpoint/2010/main" val="154783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hape"/>
          <p:cNvSpPr>
            <a:spLocks noGrp="1"/>
          </p:cNvSpPr>
          <p:nvPr>
            <p:ph type="body" sz="quarter" idx="11"/>
          </p:nvPr>
        </p:nvSpPr>
        <p:spPr>
          <a:xfrm>
            <a:off x="477520" y="415925"/>
            <a:ext cx="2197735" cy="369570"/>
          </a:xfrm>
          <a:prstGeom prst="rect">
            <a:avLst/>
          </a:prstGeom>
        </p:spPr>
        <p:txBody>
          <a:bodyPr/>
          <a:lstStyle/>
          <a:p>
            <a:r>
              <a:rPr lang="en-US" dirty="0">
                <a:solidFill>
                  <a:schemeClr val="tx1"/>
                </a:solidFill>
              </a:rPr>
              <a:t>Interactive View</a:t>
            </a:r>
          </a:p>
        </p:txBody>
      </p:sp>
      <p:sp>
        <p:nvSpPr>
          <p:cNvPr id="7171" name="Shape"/>
          <p:cNvSpPr>
            <a:spLocks noGrp="1"/>
          </p:cNvSpPr>
          <p:nvPr>
            <p:ph type="title"/>
          </p:nvPr>
        </p:nvSpPr>
        <p:spPr>
          <a:xfrm>
            <a:off x="752475" y="784860"/>
            <a:ext cx="1786255" cy="591820"/>
          </a:xfrm>
          <a:prstGeom prst="rect">
            <a:avLst/>
          </a:prstGeom>
        </p:spPr>
        <p:txBody>
          <a:bodyPr/>
          <a:lstStyle/>
          <a:p>
            <a:r>
              <a:rPr lang="en-US" dirty="0">
                <a:solidFill>
                  <a:schemeClr val="tx1"/>
                </a:solidFill>
              </a:rPr>
              <a:t>Maps</a:t>
            </a:r>
          </a:p>
        </p:txBody>
      </p:sp>
      <p:pic>
        <p:nvPicPr>
          <p:cNvPr id="7172" name="Picture"/>
          <p:cNvPicPr/>
          <p:nvPr/>
        </p:nvPicPr>
        <p:blipFill>
          <a:blip r:embed="rId2"/>
          <a:srcRect l="5068" r="10026"/>
          <a:stretch>
            <a:fillRect/>
          </a:stretch>
        </p:blipFill>
        <p:spPr>
          <a:xfrm>
            <a:off x="5648325" y="141605"/>
            <a:ext cx="6182995" cy="2934335"/>
          </a:xfrm>
          <a:prstGeom prst="rect">
            <a:avLst/>
          </a:prstGeom>
          <a:noFill/>
          <a:ln>
            <a:noFill/>
          </a:ln>
        </p:spPr>
      </p:pic>
      <p:pic>
        <p:nvPicPr>
          <p:cNvPr id="7173" name="Picture"/>
          <p:cNvPicPr/>
          <p:nvPr/>
        </p:nvPicPr>
        <p:blipFill>
          <a:blip r:embed="rId3"/>
          <a:stretch>
            <a:fillRect/>
          </a:stretch>
        </p:blipFill>
        <p:spPr>
          <a:xfrm>
            <a:off x="0" y="4178300"/>
            <a:ext cx="6182995" cy="2679700"/>
          </a:xfrm>
          <a:prstGeom prst="rect">
            <a:avLst/>
          </a:prstGeom>
          <a:noFill/>
          <a:ln>
            <a:noFill/>
          </a:ln>
        </p:spPr>
      </p:pic>
      <p:pic>
        <p:nvPicPr>
          <p:cNvPr id="7174" name="Picture"/>
          <p:cNvPicPr/>
          <p:nvPr/>
        </p:nvPicPr>
        <p:blipFill>
          <a:blip r:embed="rId4"/>
          <a:stretch>
            <a:fillRect/>
          </a:stretch>
        </p:blipFill>
        <p:spPr>
          <a:xfrm>
            <a:off x="6096000" y="4178300"/>
            <a:ext cx="5924550" cy="2679700"/>
          </a:xfrm>
          <a:prstGeom prst="rect">
            <a:avLst/>
          </a:prstGeom>
          <a:noFill/>
          <a:ln>
            <a:noFill/>
          </a:ln>
        </p:spPr>
      </p:pic>
      <p:sp>
        <p:nvSpPr>
          <p:cNvPr id="7176" name="Shape"/>
          <p:cNvSpPr/>
          <p:nvPr/>
        </p:nvSpPr>
        <p:spPr>
          <a:xfrm>
            <a:off x="0" y="1718945"/>
            <a:ext cx="5648325" cy="2011680"/>
          </a:xfrm>
          <a:prstGeom prst="rect">
            <a:avLst/>
          </a:prstGeom>
          <a:noFill/>
          <a:ln>
            <a:noFill/>
          </a:ln>
        </p:spPr>
        <p:txBody>
          <a:bodyPr anchor="t">
            <a:spAutoFit/>
          </a:bodyPr>
          <a:lstStyle/>
          <a:p>
            <a:pPr algn="l"/>
            <a:endParaRPr lang="en-US" sz="1800" b="0">
              <a:solidFill>
                <a:schemeClr val="tx1"/>
              </a:solidFill>
            </a:endParaRPr>
          </a:p>
        </p:txBody>
      </p:sp>
      <p:sp>
        <p:nvSpPr>
          <p:cNvPr id="7177" name="Shape"/>
          <p:cNvSpPr/>
          <p:nvPr/>
        </p:nvSpPr>
        <p:spPr>
          <a:xfrm>
            <a:off x="298449" y="1473835"/>
            <a:ext cx="5426489" cy="2034540"/>
          </a:xfrm>
          <a:prstGeom prst="rect">
            <a:avLst/>
          </a:prstGeom>
          <a:noFill/>
          <a:ln>
            <a:noFill/>
          </a:ln>
        </p:spPr>
        <p:txBody>
          <a:bodyPr wrap="square" anchor="t">
            <a:spAutoFit/>
          </a:bodyPr>
          <a:lstStyle/>
          <a:p>
            <a:r>
              <a:rPr lang="en-US" dirty="0"/>
              <a:t>County View- Cases</a:t>
            </a:r>
          </a:p>
          <a:p>
            <a:endParaRPr lang="en-US" dirty="0"/>
          </a:p>
          <a:p>
            <a:r>
              <a:rPr lang="en-US" dirty="0"/>
              <a:t>If we were to plan our vacation by county instead of by state, our plan would change from Tennessee to         Osceola County Florida. This is where Disney is             located and the covid cases here are still smaller than Memphis TN or NYC.</a:t>
            </a:r>
          </a:p>
        </p:txBody>
      </p:sp>
      <p:sp>
        <p:nvSpPr>
          <p:cNvPr id="7178" name="Shape"/>
          <p:cNvSpPr/>
          <p:nvPr/>
        </p:nvSpPr>
        <p:spPr>
          <a:xfrm>
            <a:off x="5648960" y="3429000"/>
            <a:ext cx="2226310" cy="722630"/>
          </a:xfrm>
          <a:prstGeom prst="rect">
            <a:avLst/>
          </a:prstGeom>
          <a:noFill/>
          <a:ln>
            <a:noFill/>
          </a:ln>
        </p:spPr>
        <p:txBody>
          <a:bodyPr anchor="t">
            <a:spAutoFit/>
          </a:bodyPr>
          <a:lstStyle/>
          <a:p>
            <a:pPr algn="l"/>
            <a:r>
              <a:rPr lang="en-US" sz="1100" b="0">
                <a:solidFill>
                  <a:schemeClr val="tx1"/>
                </a:solidFill>
              </a:rPr>
              <a:t>12097 Osceola County FL</a:t>
            </a:r>
          </a:p>
          <a:p>
            <a:pPr algn="l"/>
            <a:r>
              <a:rPr lang="en-US" sz="1100" b="0">
                <a:solidFill>
                  <a:schemeClr val="tx1"/>
                </a:solidFill>
              </a:rPr>
              <a:t>25005 Bristol County NY</a:t>
            </a:r>
          </a:p>
          <a:p>
            <a:pPr algn="l"/>
            <a:r>
              <a:rPr lang="en-US" sz="1100" b="0">
                <a:solidFill>
                  <a:schemeClr val="tx1"/>
                </a:solidFill>
              </a:rPr>
              <a:t>47157 Shelby County TN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1807420" y="1223439"/>
            <a:ext cx="2448103" cy="601121"/>
          </a:xfrm>
        </p:spPr>
        <p:txBody>
          <a:bodyPr/>
          <a:lstStyle/>
          <a:p>
            <a:r>
              <a:rPr lang="en-US" dirty="0"/>
              <a:t>ESCAPE</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937753" y="676157"/>
            <a:ext cx="1341755" cy="368300"/>
          </a:xfrm>
        </p:spPr>
        <p:txBody>
          <a:bodyPr/>
          <a:lstStyle/>
          <a:p>
            <a:r>
              <a:rPr lang="en-US" dirty="0"/>
              <a:t>the great</a:t>
            </a:r>
          </a:p>
        </p:txBody>
      </p:sp>
      <p:pic>
        <p:nvPicPr>
          <p:cNvPr id="3" name="Picture 2" descr="A cartoon of a mickey mouse&#10;&#10;Description automatically generated">
            <a:extLst>
              <a:ext uri="{FF2B5EF4-FFF2-40B4-BE49-F238E27FC236}">
                <a16:creationId xmlns:a16="http://schemas.microsoft.com/office/drawing/2014/main" id="{2C9C001C-74F9-E210-F4E2-98AF1C7D9E6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45373" y="3128788"/>
            <a:ext cx="2540801" cy="3433611"/>
          </a:xfrm>
          <a:prstGeom prst="rect">
            <a:avLst/>
          </a:prstGeom>
        </p:spPr>
      </p:pic>
      <p:sp>
        <p:nvSpPr>
          <p:cNvPr id="5" name="TextBox 4">
            <a:extLst>
              <a:ext uri="{FF2B5EF4-FFF2-40B4-BE49-F238E27FC236}">
                <a16:creationId xmlns:a16="http://schemas.microsoft.com/office/drawing/2014/main" id="{B5600260-3BB5-CBA0-A9CB-9ACBEED3559C}"/>
              </a:ext>
            </a:extLst>
          </p:cNvPr>
          <p:cNvSpPr txBox="1"/>
          <p:nvPr/>
        </p:nvSpPr>
        <p:spPr>
          <a:xfrm>
            <a:off x="477672" y="1978925"/>
            <a:ext cx="11191164" cy="1477328"/>
          </a:xfrm>
          <a:prstGeom prst="rect">
            <a:avLst/>
          </a:prstGeom>
          <a:noFill/>
        </p:spPr>
        <p:txBody>
          <a:bodyPr wrap="square" rtlCol="0">
            <a:spAutoFit/>
          </a:bodyPr>
          <a:lstStyle/>
          <a:p>
            <a:r>
              <a:rPr lang="en-US" dirty="0"/>
              <a:t>If we were to base our decision solely on which state to visit by the number of Covid cases, then our decision would be Tennessee where the cases are smaller than NY or Florida. However, if we base our decision on active cases strictly by the attraction we want to visit in a particular county, like Shelby County (Memphis TN), or Osceola County (Kissimmee FL) then our decision would be Disney World, as Osceola County has the fewest number of confirmed cases as of March 23, 2023.</a:t>
            </a:r>
          </a:p>
        </p:txBody>
      </p:sp>
      <p:pic>
        <p:nvPicPr>
          <p:cNvPr id="10" name="Picture 9">
            <a:extLst>
              <a:ext uri="{FF2B5EF4-FFF2-40B4-BE49-F238E27FC236}">
                <a16:creationId xmlns:a16="http://schemas.microsoft.com/office/drawing/2014/main" id="{097DF5CD-7959-FDD8-69BD-A976427C1789}"/>
              </a:ext>
            </a:extLst>
          </p:cNvPr>
          <p:cNvPicPr>
            <a:picLocks noChangeAspect="1"/>
          </p:cNvPicPr>
          <p:nvPr/>
        </p:nvPicPr>
        <p:blipFill>
          <a:blip r:embed="rId4"/>
          <a:stretch>
            <a:fillRect/>
          </a:stretch>
        </p:blipFill>
        <p:spPr>
          <a:xfrm>
            <a:off x="805826" y="3881961"/>
            <a:ext cx="4149787" cy="2299882"/>
          </a:xfrm>
          <a:prstGeom prst="rect">
            <a:avLst/>
          </a:prstGeom>
        </p:spPr>
      </p:pic>
    </p:spTree>
    <p:extLst>
      <p:ext uri="{BB962C8B-B14F-4D97-AF65-F5344CB8AC3E}">
        <p14:creationId xmlns:p14="http://schemas.microsoft.com/office/powerpoint/2010/main" val="107685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988554" y="637503"/>
            <a:ext cx="4402311" cy="578065"/>
          </a:xfrm>
        </p:spPr>
        <p:txBody>
          <a:bodyPr/>
          <a:lstStyle/>
          <a:p>
            <a:r>
              <a:rPr lang="en-US" dirty="0"/>
              <a:t>Any questions?</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5088477" y="2368479"/>
            <a:ext cx="1694461" cy="368300"/>
          </a:xfrm>
        </p:spPr>
        <p:txBody>
          <a:bodyPr/>
          <a:lstStyle/>
          <a:p>
            <a:r>
              <a:rPr lang="en-US" dirty="0"/>
              <a:t>References</a:t>
            </a:r>
          </a:p>
        </p:txBody>
      </p:sp>
      <p:sp>
        <p:nvSpPr>
          <p:cNvPr id="5" name="TextBox 4">
            <a:extLst>
              <a:ext uri="{FF2B5EF4-FFF2-40B4-BE49-F238E27FC236}">
                <a16:creationId xmlns:a16="http://schemas.microsoft.com/office/drawing/2014/main" id="{B5600260-3BB5-CBA0-A9CB-9ACBEED3559C}"/>
              </a:ext>
            </a:extLst>
          </p:cNvPr>
          <p:cNvSpPr txBox="1"/>
          <p:nvPr/>
        </p:nvSpPr>
        <p:spPr>
          <a:xfrm>
            <a:off x="477672" y="3105329"/>
            <a:ext cx="11191164" cy="2585323"/>
          </a:xfrm>
          <a:prstGeom prst="rect">
            <a:avLst/>
          </a:prstGeom>
          <a:noFill/>
        </p:spPr>
        <p:txBody>
          <a:bodyPr wrap="square" rtlCol="0">
            <a:spAutoFit/>
          </a:bodyPr>
          <a:lstStyle/>
          <a:p>
            <a:r>
              <a:rPr lang="en-US" dirty="0">
                <a:solidFill>
                  <a:srgbClr val="000000"/>
                </a:solidFill>
                <a:effectLst/>
                <a:latin typeface="Menlo" panose="020B0609030804020204" pitchFamily="49" charset="0"/>
              </a:rPr>
              <a:t> </a:t>
            </a:r>
            <a:r>
              <a:rPr lang="en-US" sz="1600" dirty="0">
                <a:solidFill>
                  <a:srgbClr val="000000"/>
                </a:solidFill>
                <a:effectLst/>
                <a:latin typeface="Menlo" panose="020B0609030804020204" pitchFamily="49" charset="0"/>
              </a:rPr>
              <a:t>"The New York Times. (2021). Coronavirus (Covid-19) Data in the United States. Retrieved </a:t>
            </a:r>
            <a:r>
              <a:rPr lang="en-US" sz="1600" dirty="0">
                <a:solidFill>
                  <a:srgbClr val="815F03"/>
                </a:solidFill>
                <a:effectLst/>
                <a:latin typeface="Menlo" panose="020B0609030804020204" pitchFamily="49" charset="0"/>
              </a:rPr>
              <a:t>[</a:t>
            </a:r>
            <a:r>
              <a:rPr lang="en-US" sz="1600" dirty="0">
                <a:solidFill>
                  <a:srgbClr val="C41A16"/>
                </a:solidFill>
                <a:effectLst/>
                <a:latin typeface="Menlo" panose="020B0609030804020204" pitchFamily="49" charset="0"/>
              </a:rPr>
              <a:t>09 January 2024</a:t>
            </a:r>
            <a:r>
              <a:rPr lang="en-US" sz="1600" dirty="0">
                <a:solidFill>
                  <a:srgbClr val="815F03"/>
                </a:solidFill>
                <a:effectLst/>
                <a:latin typeface="Menlo" panose="020B0609030804020204" pitchFamily="49" charset="0"/>
              </a:rPr>
              <a:t>]</a:t>
            </a:r>
            <a:r>
              <a:rPr lang="en-US" sz="1600" dirty="0">
                <a:solidFill>
                  <a:srgbClr val="000000"/>
                </a:solidFill>
                <a:effectLst/>
                <a:latin typeface="Menlo" panose="020B0609030804020204" pitchFamily="49" charset="0"/>
              </a:rPr>
              <a:t>, from </a:t>
            </a:r>
            <a:r>
              <a:rPr lang="en-US" sz="1600" dirty="0">
                <a:solidFill>
                  <a:srgbClr val="0E0EFF"/>
                </a:solidFill>
                <a:effectLst/>
                <a:latin typeface="Menlo" panose="020B0609030804020204" pitchFamily="49" charset="0"/>
              </a:rPr>
              <a:t>https://</a:t>
            </a:r>
            <a:r>
              <a:rPr lang="en-US" sz="1600" dirty="0" err="1">
                <a:solidFill>
                  <a:srgbClr val="0E0EFF"/>
                </a:solidFill>
                <a:effectLst/>
                <a:latin typeface="Menlo" panose="020B0609030804020204" pitchFamily="49" charset="0"/>
              </a:rPr>
              <a:t>github.com</a:t>
            </a:r>
            <a:r>
              <a:rPr lang="en-US" sz="1600" dirty="0">
                <a:solidFill>
                  <a:srgbClr val="0E0EFF"/>
                </a:solidFill>
                <a:effectLst/>
                <a:latin typeface="Menlo" panose="020B0609030804020204" pitchFamily="49" charset="0"/>
              </a:rPr>
              <a:t>/</a:t>
            </a:r>
            <a:r>
              <a:rPr lang="en-US" sz="1600" dirty="0" err="1">
                <a:solidFill>
                  <a:srgbClr val="0E0EFF"/>
                </a:solidFill>
                <a:effectLst/>
                <a:latin typeface="Menlo" panose="020B0609030804020204" pitchFamily="49" charset="0"/>
              </a:rPr>
              <a:t>nytimes</a:t>
            </a:r>
            <a:r>
              <a:rPr lang="en-US" sz="1600" dirty="0">
                <a:solidFill>
                  <a:srgbClr val="0E0EFF"/>
                </a:solidFill>
                <a:effectLst/>
                <a:latin typeface="Menlo" panose="020B0609030804020204" pitchFamily="49" charset="0"/>
              </a:rPr>
              <a:t>/covid-19-data.</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Here is a link that shows the US FIPS codes:</a:t>
            </a:r>
          </a:p>
          <a:p>
            <a:r>
              <a:rPr lang="en-US" sz="1600" dirty="0">
                <a:solidFill>
                  <a:srgbClr val="0E0EFF"/>
                </a:solidFill>
                <a:effectLst/>
                <a:latin typeface="Menlo" panose="020B0609030804020204" pitchFamily="49" charset="0"/>
              </a:rPr>
              <a:t>https://</a:t>
            </a:r>
            <a:r>
              <a:rPr lang="en-US" sz="1600" dirty="0" err="1">
                <a:solidFill>
                  <a:srgbClr val="0E0EFF"/>
                </a:solidFill>
                <a:effectLst/>
                <a:latin typeface="Menlo" panose="020B0609030804020204" pitchFamily="49" charset="0"/>
              </a:rPr>
              <a:t>transition.fcc.gov</a:t>
            </a:r>
            <a:r>
              <a:rPr lang="en-US" sz="1600" dirty="0">
                <a:solidFill>
                  <a:srgbClr val="0E0EFF"/>
                </a:solidFill>
                <a:effectLst/>
                <a:latin typeface="Menlo" panose="020B0609030804020204" pitchFamily="49" charset="0"/>
              </a:rPr>
              <a:t>/</a:t>
            </a:r>
            <a:r>
              <a:rPr lang="en-US" sz="1600" dirty="0" err="1">
                <a:solidFill>
                  <a:srgbClr val="0E0EFF"/>
                </a:solidFill>
                <a:effectLst/>
                <a:latin typeface="Menlo" panose="020B0609030804020204" pitchFamily="49" charset="0"/>
              </a:rPr>
              <a:t>oet</a:t>
            </a:r>
            <a:r>
              <a:rPr lang="en-US" sz="1600" dirty="0">
                <a:solidFill>
                  <a:srgbClr val="0E0EFF"/>
                </a:solidFill>
                <a:effectLst/>
                <a:latin typeface="Menlo" panose="020B0609030804020204" pitchFamily="49" charset="0"/>
              </a:rPr>
              <a:t>/info/maps/census/</a:t>
            </a:r>
            <a:r>
              <a:rPr lang="en-US" sz="1600" dirty="0" err="1">
                <a:solidFill>
                  <a:srgbClr val="0E0EFF"/>
                </a:solidFill>
                <a:effectLst/>
                <a:latin typeface="Menlo" panose="020B0609030804020204" pitchFamily="49" charset="0"/>
              </a:rPr>
              <a:t>fips</a:t>
            </a:r>
            <a:r>
              <a:rPr lang="en-US" sz="1600" dirty="0">
                <a:solidFill>
                  <a:srgbClr val="0E0EFF"/>
                </a:solidFill>
                <a:effectLst/>
                <a:latin typeface="Menlo" panose="020B0609030804020204" pitchFamily="49" charset="0"/>
              </a:rPr>
              <a:t>/</a:t>
            </a:r>
            <a:r>
              <a:rPr lang="en-US" sz="1600" dirty="0" err="1">
                <a:solidFill>
                  <a:srgbClr val="0E0EFF"/>
                </a:solidFill>
                <a:effectLst/>
                <a:latin typeface="Menlo" panose="020B0609030804020204" pitchFamily="49" charset="0"/>
              </a:rPr>
              <a:t>fips.txt</a:t>
            </a:r>
            <a:r>
              <a:rPr lang="en-US" sz="1600" dirty="0">
                <a:solidFill>
                  <a:srgbClr val="0E0EFF"/>
                </a:solidFill>
                <a:effectLst/>
                <a:latin typeface="Menlo" panose="020B0609030804020204" pitchFamily="49" charset="0"/>
              </a:rPr>
              <a:t>#:~:text=FIPS%20codes%20are%20numbers%20which,to%20which%20the%20county%20belongs.</a:t>
            </a: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This is where we retrieved the </a:t>
            </a:r>
            <a:r>
              <a:rPr lang="en-US" sz="1600" dirty="0" err="1">
                <a:solidFill>
                  <a:srgbClr val="000000"/>
                </a:solidFill>
                <a:effectLst/>
                <a:latin typeface="Menlo" panose="020B0609030804020204" pitchFamily="49" charset="0"/>
              </a:rPr>
              <a:t>GeoJSON</a:t>
            </a:r>
            <a:r>
              <a:rPr lang="en-US" sz="1600" dirty="0">
                <a:solidFill>
                  <a:srgbClr val="000000"/>
                </a:solidFill>
                <a:effectLst/>
                <a:latin typeface="Menlo" panose="020B0609030804020204" pitchFamily="49" charset="0"/>
              </a:rPr>
              <a:t> data for our interactive </a:t>
            </a:r>
            <a:r>
              <a:rPr lang="en-US" sz="1600" dirty="0" err="1">
                <a:solidFill>
                  <a:srgbClr val="000000"/>
                </a:solidFill>
                <a:effectLst/>
                <a:latin typeface="Menlo" panose="020B0609030804020204" pitchFamily="49" charset="0"/>
              </a:rPr>
              <a:t>plotly</a:t>
            </a:r>
            <a:r>
              <a:rPr lang="en-US" sz="1600" dirty="0">
                <a:solidFill>
                  <a:srgbClr val="000000"/>
                </a:solidFill>
                <a:effectLst/>
                <a:latin typeface="Menlo" panose="020B0609030804020204" pitchFamily="49" charset="0"/>
              </a:rPr>
              <a:t> map:</a:t>
            </a:r>
          </a:p>
          <a:p>
            <a:r>
              <a:rPr lang="en-US" sz="1600" dirty="0">
                <a:solidFill>
                  <a:srgbClr val="0E0EFF"/>
                </a:solidFill>
                <a:effectLst/>
                <a:latin typeface="Menlo" panose="020B0609030804020204" pitchFamily="49" charset="0"/>
              </a:rPr>
              <a:t>https://</a:t>
            </a:r>
            <a:r>
              <a:rPr lang="en-US" sz="1600" dirty="0" err="1">
                <a:solidFill>
                  <a:srgbClr val="0E0EFF"/>
                </a:solidFill>
                <a:effectLst/>
                <a:latin typeface="Menlo" panose="020B0609030804020204" pitchFamily="49" charset="0"/>
              </a:rPr>
              <a:t>raw.githubusercontent.com</a:t>
            </a:r>
            <a:r>
              <a:rPr lang="en-US" sz="1600" dirty="0">
                <a:solidFill>
                  <a:srgbClr val="0E0EFF"/>
                </a:solidFill>
                <a:effectLst/>
                <a:latin typeface="Menlo" panose="020B0609030804020204" pitchFamily="49" charset="0"/>
              </a:rPr>
              <a:t>/</a:t>
            </a:r>
            <a:r>
              <a:rPr lang="en-US" sz="1600" dirty="0" err="1">
                <a:solidFill>
                  <a:srgbClr val="0E0EFF"/>
                </a:solidFill>
                <a:effectLst/>
                <a:latin typeface="Menlo" panose="020B0609030804020204" pitchFamily="49" charset="0"/>
              </a:rPr>
              <a:t>plotly</a:t>
            </a:r>
            <a:r>
              <a:rPr lang="en-US" sz="1600" dirty="0">
                <a:solidFill>
                  <a:srgbClr val="0E0EFF"/>
                </a:solidFill>
                <a:effectLst/>
                <a:latin typeface="Menlo" panose="020B0609030804020204" pitchFamily="49" charset="0"/>
              </a:rPr>
              <a:t>/datasets/master/</a:t>
            </a:r>
            <a:r>
              <a:rPr lang="en-US" sz="1600" dirty="0" err="1">
                <a:solidFill>
                  <a:srgbClr val="0E0EFF"/>
                </a:solidFill>
                <a:effectLst/>
                <a:latin typeface="Menlo" panose="020B0609030804020204" pitchFamily="49" charset="0"/>
              </a:rPr>
              <a:t>geojson</a:t>
            </a:r>
            <a:r>
              <a:rPr lang="en-US" sz="1600" dirty="0">
                <a:solidFill>
                  <a:srgbClr val="0E0EFF"/>
                </a:solidFill>
                <a:effectLst/>
                <a:latin typeface="Menlo" panose="020B0609030804020204" pitchFamily="49" charset="0"/>
              </a:rPr>
              <a:t>-counties-</a:t>
            </a:r>
            <a:r>
              <a:rPr lang="en-US" sz="1600" dirty="0" err="1">
                <a:solidFill>
                  <a:srgbClr val="0E0EFF"/>
                </a:solidFill>
                <a:effectLst/>
                <a:latin typeface="Menlo" panose="020B0609030804020204" pitchFamily="49" charset="0"/>
              </a:rPr>
              <a:t>fips.json</a:t>
            </a:r>
            <a:endParaRPr lang="en-US" sz="1600" dirty="0">
              <a:solidFill>
                <a:srgbClr val="0E0EFF"/>
              </a:solidFill>
              <a:effectLst/>
              <a:latin typeface="Menlo" panose="020B0609030804020204" pitchFamily="49" charset="0"/>
            </a:endParaRPr>
          </a:p>
        </p:txBody>
      </p:sp>
    </p:spTree>
    <p:extLst>
      <p:ext uri="{BB962C8B-B14F-4D97-AF65-F5344CB8AC3E}">
        <p14:creationId xmlns:p14="http://schemas.microsoft.com/office/powerpoint/2010/main" val="455528272"/>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docProps/app.xml><?xml version="1.0" encoding="utf-8"?>
<Properties xmlns="http://schemas.openxmlformats.org/officeDocument/2006/extended-properties" xmlns:vt="http://schemas.openxmlformats.org/officeDocument/2006/docPropsVTypes">
  <TotalTime>164</TotalTime>
  <Words>719</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Franklin Gothic Book</vt:lpstr>
      <vt:lpstr>Menlo</vt:lpstr>
      <vt:lpstr>Rockwell Extra Bold</vt:lpstr>
      <vt:lpstr>Office Theme</vt:lpstr>
      <vt:lpstr>ROAD TRIP</vt:lpstr>
      <vt:lpstr>JOURNEY</vt:lpstr>
      <vt:lpstr>The most three popular states to travel during Spring Break 2020-2023</vt:lpstr>
      <vt:lpstr>Slide title 7</vt:lpstr>
      <vt:lpstr>Road</vt:lpstr>
      <vt:lpstr>What makes a case a positive case number in our study?  Confirmed Cases: Cases where positive tests were confirmed by a laboratory test (viral RNA,RT-PCR) and reported by federal, state or local government authority.  Probable Cases: Cases where tests were NOT confirmed but were evaluated by public health officials using criteria such as tests that detect antigens or antibodies.     Confirmed Deaths: Deaths where Covid-19 is the primary factor in the person’s death and is confirmed as the primary cause of death.  Probable Deaths: Deaths where Covid- 19 may have been present but not confirmed via test and not listed as the primary cause of death.</vt:lpstr>
      <vt:lpstr>Maps</vt:lpstr>
      <vt:lpstr>ESCAPE</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TRIP</dc:title>
  <dc:creator>Brittany B.</dc:creator>
  <cp:lastModifiedBy>Robyn Leslie</cp:lastModifiedBy>
  <cp:revision>4</cp:revision>
  <dcterms:created xsi:type="dcterms:W3CDTF">2024-01-18T00:19:05Z</dcterms:created>
  <dcterms:modified xsi:type="dcterms:W3CDTF">2024-01-22T18:35:27Z</dcterms:modified>
</cp:coreProperties>
</file>